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D94F41E3-03D4-4B6B-9B13-C3A7E73371A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47C725DB-E8F9-43DE-97ED-425B0D3C5D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A4C6A8-84FC-4653-AE1E-34C2D63EB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701F7-5D31-4F3D-97C2-6F3E3EF011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DF43D-262D-4BAB-A973-493486B63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8A38-0F5E-47D5-AC06-D3BE16D4FD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07785-A108-4F7A-983F-7D11D3111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165C-8D3A-4868-848B-4273CC16C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B143B-8AA2-4C16-9B06-958E9C953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F075-FFF3-4762-A0DD-06572F008C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C1F24-12CD-4C11-A5B1-4231C79D6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79581-8DEB-4ABC-B452-29DF4E0B7F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C3827-6082-4C7C-B6B6-2169C9A91C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FE0646CB-8A5A-424C-B6B5-8D13505F6C7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59632" y="1268760"/>
            <a:ext cx="6741368" cy="2639665"/>
          </a:xfrm>
        </p:spPr>
        <p:txBody>
          <a:bodyPr/>
          <a:lstStyle/>
          <a:p>
            <a:pPr algn="ctr"/>
            <a:r>
              <a:rPr lang="ru-RU" dirty="0" smtClean="0"/>
              <a:t>Музейная педагогика в ДОУ</a:t>
            </a: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962400"/>
            <a:ext cx="5950024" cy="990600"/>
          </a:xfrm>
        </p:spPr>
        <p:txBody>
          <a:bodyPr/>
          <a:lstStyle/>
          <a:p>
            <a:r>
              <a:rPr lang="ru-RU" sz="2400" dirty="0" smtClean="0"/>
              <a:t>Подготовила</a:t>
            </a:r>
            <a:r>
              <a:rPr lang="ru-RU" sz="2400" dirty="0" smtClean="0"/>
              <a:t>:  </a:t>
            </a:r>
            <a:r>
              <a:rPr lang="ru-RU" sz="2400" dirty="0" err="1" smtClean="0"/>
              <a:t>КанащенкоЕ.А</a:t>
            </a:r>
            <a:r>
              <a:rPr lang="ru-RU" sz="2400" dirty="0" smtClean="0"/>
              <a:t>., воспитатель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7914456" cy="5937523"/>
          </a:xfrm>
        </p:spPr>
        <p:txBody>
          <a:bodyPr/>
          <a:lstStyle/>
          <a:p>
            <a:pPr algn="just"/>
            <a:r>
              <a:rPr lang="ru-RU" sz="2400" dirty="0"/>
              <a:t>В любом детском саду существует проблема свободных помещений. Для расположения мини-музеев можно использовать различные части групповых комнат, «раздевалок», спальных комнат, стены у входа в группу и т.п. Встраивание преимущественно видовых фрагментов экспозиции в интерьеры помещений общего назначения, вплоть до лестничных площадок, способствует воссозданию материальной и образной среды, погружение в которую так важно для детской психики. Народная мудрость гласит: «Кто хочет – ищет возможности.</a:t>
            </a:r>
          </a:p>
        </p:txBody>
      </p:sp>
      <p:pic>
        <p:nvPicPr>
          <p:cNvPr id="13316" name="Picture 4" descr="http://www.nevworker.ru/img/foto/14152/14152_11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3672408" cy="2465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60649"/>
            <a:ext cx="7848600" cy="864096"/>
          </a:xfrm>
        </p:spPr>
        <p:txBody>
          <a:bodyPr/>
          <a:lstStyle/>
          <a:p>
            <a:pPr algn="ctr"/>
            <a:r>
              <a:rPr lang="ru-RU" i="1" dirty="0" smtClean="0"/>
              <a:t>Оформление мини - музеев</a:t>
            </a:r>
            <a:endParaRPr lang="ru-RU" i="1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340769"/>
            <a:ext cx="7315200" cy="2664296"/>
          </a:xfrm>
        </p:spPr>
        <p:txBody>
          <a:bodyPr/>
          <a:lstStyle/>
          <a:p>
            <a:r>
              <a:rPr lang="ru-RU" dirty="0"/>
              <a:t>Наиболее </a:t>
            </a:r>
            <a:r>
              <a:rPr lang="ru-RU" dirty="0" smtClean="0"/>
              <a:t>оптимальным является размещение </a:t>
            </a:r>
            <a:r>
              <a:rPr lang="ru-RU" dirty="0"/>
              <a:t>экспонатов мини-музея </a:t>
            </a:r>
            <a:r>
              <a:rPr lang="ru-RU" dirty="0" smtClean="0"/>
              <a:t> </a:t>
            </a:r>
            <a:r>
              <a:rPr lang="ru-RU" dirty="0"/>
              <a:t>на разных уровнях: вертикальном и </a:t>
            </a:r>
            <a:r>
              <a:rPr lang="ru-RU" dirty="0" smtClean="0"/>
              <a:t>горизонтальном. </a:t>
            </a:r>
            <a:r>
              <a:rPr lang="ru-RU" dirty="0"/>
              <a:t>Решить эту задачу помогут стеллажи и настенные полочки, ширмы, стенды, столики разной величины, тумбы.</a:t>
            </a:r>
          </a:p>
        </p:txBody>
      </p:sp>
      <p:pic>
        <p:nvPicPr>
          <p:cNvPr id="12290" name="Picture 2" descr="http://rosinka-ds.ru/wp-content/uploads/2014/12/DSCN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456384" cy="2592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ttp://detsad133.ru/upload/news/2014/11/orig_5d126edcf2600dcca71306daf2866d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528392" cy="264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r-berezka.dou.tomsk.ru/files/2015/02/DSCN3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3432381" cy="257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60649"/>
            <a:ext cx="7315200" cy="4392488"/>
          </a:xfrm>
        </p:spPr>
        <p:txBody>
          <a:bodyPr/>
          <a:lstStyle/>
          <a:p>
            <a:r>
              <a:rPr lang="ru-RU" sz="2000" dirty="0"/>
              <a:t>При отсутствии подходящих уголков можно из строительных кубиков, цилиндров, кирпичиков на столике выстроить </a:t>
            </a:r>
            <a:r>
              <a:rPr lang="ru-RU" sz="2000" dirty="0" err="1"/>
              <a:t>разноуровневые</a:t>
            </a:r>
            <a:r>
              <a:rPr lang="ru-RU" sz="2000" dirty="0"/>
              <a:t> </a:t>
            </a:r>
            <a:r>
              <a:rPr lang="ru-RU" sz="2000" dirty="0" smtClean="0"/>
              <a:t>подставки и </a:t>
            </a:r>
            <a:r>
              <a:rPr lang="ru-RU" sz="2000" dirty="0"/>
              <a:t>красиво задрапировать легкой тканью. Также освоение вертикали может быть осуществлено следующим образом:</a:t>
            </a:r>
          </a:p>
          <a:p>
            <a:r>
              <a:rPr lang="ru-RU" sz="2000" dirty="0"/>
              <a:t>         </a:t>
            </a:r>
            <a:r>
              <a:rPr lang="ru-RU" sz="2000" dirty="0" smtClean="0"/>
              <a:t>размещение </a:t>
            </a:r>
            <a:r>
              <a:rPr lang="ru-RU" sz="2000" dirty="0"/>
              <a:t>материала на настенных полочках;</a:t>
            </a:r>
          </a:p>
          <a:p>
            <a:r>
              <a:rPr lang="ru-RU" sz="2000" dirty="0"/>
              <a:t>         </a:t>
            </a:r>
            <a:r>
              <a:rPr lang="ru-RU" sz="2000" dirty="0" smtClean="0"/>
              <a:t>использование </a:t>
            </a:r>
            <a:r>
              <a:rPr lang="ru-RU" sz="2000" dirty="0"/>
              <a:t>ширм;</a:t>
            </a:r>
          </a:p>
          <a:p>
            <a:r>
              <a:rPr lang="ru-RU" sz="2000" dirty="0"/>
              <a:t>         </a:t>
            </a:r>
            <a:r>
              <a:rPr lang="ru-RU" sz="2000" dirty="0" smtClean="0"/>
              <a:t>использование </a:t>
            </a:r>
            <a:r>
              <a:rPr lang="ru-RU" sz="2000" dirty="0"/>
              <a:t>стендов;</a:t>
            </a:r>
          </a:p>
          <a:p>
            <a:r>
              <a:rPr lang="ru-RU" sz="2000" dirty="0"/>
              <a:t>         </a:t>
            </a:r>
            <a:r>
              <a:rPr lang="ru-RU" sz="2000" dirty="0" smtClean="0"/>
              <a:t>использование мобильных предметов;</a:t>
            </a:r>
            <a:endParaRPr lang="ru-RU" sz="2000" dirty="0"/>
          </a:p>
          <a:p>
            <a:r>
              <a:rPr lang="ru-RU" sz="2000" dirty="0"/>
              <a:t>         </a:t>
            </a:r>
            <a:r>
              <a:rPr lang="ru-RU" sz="2000" dirty="0" smtClean="0"/>
              <a:t>размещение </a:t>
            </a:r>
            <a:r>
              <a:rPr lang="ru-RU" sz="2000" dirty="0"/>
              <a:t>мелкого материала на сухих или искусственных ветках деревьев.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/>
              <a:t>С</a:t>
            </a:r>
            <a:r>
              <a:rPr lang="ru-RU" sz="3200" b="1" i="1" dirty="0" smtClean="0"/>
              <a:t>хема описания экспонатов в каталоге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Предмет, рисунок или фотография должны иметь следующую информацию:</a:t>
            </a:r>
          </a:p>
          <a:p>
            <a:r>
              <a:rPr lang="ru-RU" dirty="0"/>
              <a:t>н</a:t>
            </a:r>
            <a:r>
              <a:rPr lang="ru-RU" dirty="0" smtClean="0"/>
              <a:t>азвание</a:t>
            </a:r>
          </a:p>
          <a:p>
            <a:r>
              <a:rPr lang="ru-RU" dirty="0"/>
              <a:t>г</a:t>
            </a:r>
            <a:r>
              <a:rPr lang="ru-RU" dirty="0" smtClean="0"/>
              <a:t>де собран</a:t>
            </a:r>
          </a:p>
          <a:p>
            <a:r>
              <a:rPr lang="ru-RU" dirty="0"/>
              <a:t>к</a:t>
            </a:r>
            <a:r>
              <a:rPr lang="ru-RU" dirty="0" smtClean="0"/>
              <a:t>ем собран</a:t>
            </a:r>
          </a:p>
          <a:p>
            <a:r>
              <a:rPr lang="ru-RU" dirty="0"/>
              <a:t>к</a:t>
            </a:r>
            <a:r>
              <a:rPr lang="ru-RU" dirty="0" smtClean="0"/>
              <a:t>раткая информация о экспонате</a:t>
            </a:r>
          </a:p>
          <a:p>
            <a:r>
              <a:rPr lang="ru-RU" dirty="0"/>
              <a:t>к</a:t>
            </a:r>
            <a:r>
              <a:rPr lang="ru-RU" dirty="0" smtClean="0"/>
              <a:t>ак использовать в работе с детьми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848600" cy="1173162"/>
          </a:xfrm>
        </p:spPr>
        <p:txBody>
          <a:bodyPr/>
          <a:lstStyle/>
          <a:p>
            <a:r>
              <a:rPr lang="ru-RU" sz="3200" b="1" dirty="0"/>
              <a:t>Экскурсионная работа в мини-музее</a:t>
            </a:r>
            <a:endParaRPr lang="ru-RU" sz="32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1"/>
            <a:ext cx="7315200" cy="2404864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ru-RU" sz="2000" dirty="0"/>
              <a:t>Исключительно важное место в работе мини-музея должны занимать экскурсии (занятия-экскурсии</a:t>
            </a:r>
            <a:r>
              <a:rPr lang="ru-RU" sz="2000" dirty="0" smtClean="0"/>
              <a:t>).</a:t>
            </a:r>
          </a:p>
          <a:p>
            <a:pPr>
              <a:lnSpc>
                <a:spcPct val="90000"/>
              </a:lnSpc>
              <a:buClrTx/>
            </a:pPr>
            <a:r>
              <a:rPr lang="ru-RU" sz="2000" dirty="0"/>
              <a:t>Большое внимание надо уделять подготовке юных экскурсоводов из старших дошкольных групп</a:t>
            </a:r>
            <a:r>
              <a:rPr lang="ru-RU" sz="2000" dirty="0" smtClean="0"/>
              <a:t>.</a:t>
            </a:r>
          </a:p>
          <a:p>
            <a:pPr>
              <a:lnSpc>
                <a:spcPct val="90000"/>
              </a:lnSpc>
              <a:buClrTx/>
            </a:pPr>
            <a:r>
              <a:rPr lang="ru-RU" sz="2000" dirty="0" smtClean="0"/>
              <a:t>Старшие дошкольники  </a:t>
            </a:r>
            <a:r>
              <a:rPr lang="ru-RU" sz="2000" dirty="0"/>
              <a:t>привлекаются к проведению экскурсий по музею для родителей и детей младшего дошкольного возраста.</a:t>
            </a:r>
          </a:p>
        </p:txBody>
      </p:sp>
      <p:pic>
        <p:nvPicPr>
          <p:cNvPr id="9218" name="Picture 2" descr="http://mdou3.caduk.ru/images/p49_dscn1136.jpg"/>
          <p:cNvPicPr>
            <a:picLocks noChangeAspect="1" noChangeArrowheads="1"/>
          </p:cNvPicPr>
          <p:nvPr/>
        </p:nvPicPr>
        <p:blipFill>
          <a:blip r:embed="rId2" cstate="print"/>
          <a:srcRect t="18433" r="22368"/>
          <a:stretch>
            <a:fillRect/>
          </a:stretch>
        </p:blipFill>
        <p:spPr bwMode="auto">
          <a:xfrm>
            <a:off x="2627784" y="3717032"/>
            <a:ext cx="3744416" cy="295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/>
              <a:t>Экскурсионная работа с детьми решает следующие основные задачи: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 выявление творческих способностей детей;</a:t>
            </a:r>
          </a:p>
          <a:p>
            <a:r>
              <a:rPr lang="ru-RU" dirty="0"/>
              <a:t>         расширение представлений о содержании музейной культуры;</a:t>
            </a:r>
          </a:p>
          <a:p>
            <a:r>
              <a:rPr lang="ru-RU" dirty="0"/>
              <a:t>         развитие начальных навыков восприятия музейного языка;</a:t>
            </a:r>
          </a:p>
          <a:p>
            <a:r>
              <a:rPr lang="ru-RU" dirty="0"/>
              <a:t>         создание условий для творческого общения и сотрудничества.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848600" cy="117316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315200" cy="5348883"/>
          </a:xfrm>
        </p:spPr>
        <p:txBody>
          <a:bodyPr/>
          <a:lstStyle/>
          <a:p>
            <a:pPr algn="just"/>
            <a:r>
              <a:rPr lang="ru-RU" sz="2400" dirty="0"/>
              <a:t>Методические формы экскурсионной работы с детьми дошкольного возраста в условиях музея достаточно разнообразные: проведение обзорных и тематических экскурсий, проведение познавательных бесед и мероприятий, организация выставок. Перечисленные методы реализуются в разнообразных формах работы экскурсовода с детьми: викторинах и загадках, шарадах и ребусах, дидактических играх, творческих заданиях.</a:t>
            </a:r>
          </a:p>
        </p:txBody>
      </p:sp>
      <p:pic>
        <p:nvPicPr>
          <p:cNvPr id="7170" name="Picture 2" descr="http://e-vanteevka.ru/sites/default/files/styles/medium/public/images/news/%D0%BC%D1%83%D0%B7%D0%B5%D0%B9-2.jpg?itok=QiqprV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05064"/>
            <a:ext cx="172819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podsnezhniksad.ucoz.com/_nw/1/87864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0723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://xn--149-5cde6boxy7a7c8d.xn--p1ai/upload/medialibrary/b36/DSC_0058%20-%20%D0%BA%D0%BE%D0%BF%D0%B8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4077072"/>
            <a:ext cx="3240361" cy="236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620688"/>
            <a:ext cx="8280920" cy="5976664"/>
          </a:xfrm>
        </p:spPr>
        <p:txBody>
          <a:bodyPr/>
          <a:lstStyle/>
          <a:p>
            <a:r>
              <a:rPr lang="ru-RU" sz="2400" dirty="0"/>
              <a:t>В условиях систематической работы и методически правильной организации педагогического процесса не только возможно, но и необходимо начинать обучение музейному восприятию с раннего возраста. При этом неоценимо велика роль музея, его огромные возможности для приобщения к миру музейных ценностей.</a:t>
            </a:r>
            <a:br>
              <a:rPr lang="ru-RU" sz="24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6148" name="Picture 4" descr="Картинки по запросу картинки музеи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608512" cy="345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04665"/>
            <a:ext cx="7315200" cy="1224136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5122" name="Picture 2" descr="http://www.solotaia.ru/editor/uploads/images/h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500055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23sad.ucoz.ru/izba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065543" cy="385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315200" cy="5649491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Музейная педагогика является инновационной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среду.</a:t>
            </a:r>
            <a:endParaRPr lang="ru-RU" sz="2400" dirty="0"/>
          </a:p>
        </p:txBody>
      </p:sp>
      <p:pic>
        <p:nvPicPr>
          <p:cNvPr id="5134" name="Picture 14" descr="Музейная педагогика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960440" cy="3642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315200" cy="5505475"/>
          </a:xfrm>
        </p:spPr>
        <p:txBody>
          <a:bodyPr/>
          <a:lstStyle/>
          <a:p>
            <a:pPr algn="just"/>
            <a:r>
              <a:rPr lang="ru-RU" sz="2000" dirty="0"/>
              <a:t>Музейная педагогика в последние десятилетия приобретает большую популярность в системе дошкольного образования и воспитания — создаются музейные программы, выходят книги, разрабатываются методические рекомендации (это работы М. Ю. Коваль, О. В. </a:t>
            </a:r>
            <a:r>
              <a:rPr lang="ru-RU" sz="2000" dirty="0" err="1"/>
              <a:t>Дыбиной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/>
              <a:t>Сегодня мы ищем в музее партнера по решению задач, связанных с воспитанием и образованием детей, через осуществление музейно-педагогической деятельности, как в условиях музейной среды, так и в условиях детского сада. В этом случае сама предметная среда окружающего мира играет роль учителя и воспитателя.</a:t>
            </a:r>
          </a:p>
        </p:txBody>
      </p:sp>
      <p:pic>
        <p:nvPicPr>
          <p:cNvPr id="20484" name="Picture 4" descr="http://mbdou45.ru/files/DSC007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4221088"/>
            <a:ext cx="4280309" cy="2408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2" name="AutoShape 2" descr="Картинки по запросу картинки музеи в до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dou32kovrov.3dn.ru/img/Galery/f006/f006_10.jpg"/>
          <p:cNvPicPr>
            <a:picLocks noChangeAspect="1" noChangeArrowheads="1"/>
          </p:cNvPicPr>
          <p:nvPr/>
        </p:nvPicPr>
        <p:blipFill>
          <a:blip r:embed="rId3" cstate="print"/>
          <a:srcRect r="14518"/>
          <a:stretch>
            <a:fillRect/>
          </a:stretch>
        </p:blipFill>
        <p:spPr bwMode="auto">
          <a:xfrm>
            <a:off x="5436096" y="3861048"/>
            <a:ext cx="3168352" cy="277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88640"/>
            <a:ext cx="7770440" cy="5937523"/>
          </a:xfrm>
        </p:spPr>
        <p:txBody>
          <a:bodyPr/>
          <a:lstStyle/>
          <a:p>
            <a:pPr algn="just"/>
            <a:r>
              <a:rPr lang="ru-RU" sz="2400" dirty="0"/>
              <a:t>Понятие «музейная педагогика» появилось в начале 80-х гг. и было заимствовано из немецкой терминологии. За это короткое время сам термин и обозначаемая им деятельность прочно вошли в педагогическую практику, об этом свидетельствуют музейно-образовательные программы для воспитанников образовательных учреждений.</a:t>
            </a:r>
          </a:p>
        </p:txBody>
      </p:sp>
      <p:pic>
        <p:nvPicPr>
          <p:cNvPr id="19458" name="Picture 2" descr="http://www.maam.ru/upload/blogs/84c284f505ec969c0c270c33842b101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5286375" cy="3514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Основной целью музейной педагогики является: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1"/>
            <a:ext cx="7315200" cy="2548880"/>
          </a:xfrm>
        </p:spPr>
        <p:txBody>
          <a:bodyPr/>
          <a:lstStyle/>
          <a:p>
            <a:r>
              <a:rPr lang="ru-RU" sz="2400" b="1" i="1" dirty="0"/>
              <a:t>приобщение к музеям подрастающего </a:t>
            </a:r>
            <a:r>
              <a:rPr lang="ru-RU" sz="2400" b="1" i="1" dirty="0" smtClean="0"/>
              <a:t>поколения</a:t>
            </a:r>
          </a:p>
          <a:p>
            <a:r>
              <a:rPr lang="ru-RU" sz="2400" b="1" i="1" dirty="0" smtClean="0"/>
              <a:t>творческое </a:t>
            </a:r>
            <a:r>
              <a:rPr lang="ru-RU" sz="2400" b="1" i="1" dirty="0"/>
              <a:t>развитие </a:t>
            </a:r>
            <a:r>
              <a:rPr lang="ru-RU" sz="2400" b="1" i="1" dirty="0" smtClean="0"/>
              <a:t>личности</a:t>
            </a:r>
            <a:endParaRPr lang="ru-RU" sz="2400" i="1" dirty="0" smtClean="0"/>
          </a:p>
          <a:p>
            <a:pPr algn="ctr">
              <a:buNone/>
            </a:pPr>
            <a:r>
              <a:rPr lang="ru-RU" sz="2400" i="1" dirty="0" smtClean="0"/>
              <a:t>Поэтому </a:t>
            </a:r>
            <a:r>
              <a:rPr lang="ru-RU" sz="2400" i="1" dirty="0"/>
              <a:t>на сегодняшний день </a:t>
            </a:r>
            <a:r>
              <a:rPr lang="ru-RU" sz="2400" b="1" i="1" dirty="0"/>
              <a:t>музейную педагогику рассматривают как инновационную педагогическую </a:t>
            </a:r>
            <a:r>
              <a:rPr lang="ru-RU" sz="2400" b="1" i="1" dirty="0" smtClean="0"/>
              <a:t>технологию</a:t>
            </a:r>
            <a:r>
              <a:rPr lang="ru-RU" sz="2400" b="1" dirty="0" smtClean="0"/>
              <a:t>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18434" name="Picture 2" descr="http://sch2072v.mskobr.ru/images/%20%E2%95%A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www.deti-club.ru/wp-content/uploads/2013/06/detsad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058849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04665"/>
            <a:ext cx="8223448" cy="5688632"/>
          </a:xfrm>
        </p:spPr>
        <p:txBody>
          <a:bodyPr/>
          <a:lstStyle/>
          <a:p>
            <a:pPr algn="just"/>
            <a:r>
              <a:rPr lang="ru-RU" sz="2400" dirty="0"/>
              <a:t>Конечно, в условиях детского сада невозможно создать экспозиции, соответствующие требованиям музейного дела. Поэтому и называются эти экспозиции «мини-музеями».</a:t>
            </a:r>
            <a:r>
              <a:rPr lang="ru-RU" sz="2800" dirty="0"/>
              <a:t> </a:t>
            </a:r>
          </a:p>
        </p:txBody>
      </p:sp>
      <p:pic>
        <p:nvPicPr>
          <p:cNvPr id="17410" name="Picture 2" descr="http://www.guoedu.ru/userfiles/image002(1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760640" cy="383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3"/>
            <a:ext cx="7315200" cy="4176464"/>
          </a:xfrm>
        </p:spPr>
        <p:txBody>
          <a:bodyPr/>
          <a:lstStyle/>
          <a:p>
            <a:pPr algn="just"/>
            <a:r>
              <a:rPr lang="ru-RU" sz="2400" dirty="0"/>
              <a:t>Часть слова «мини» отражает возраст детей, для которых они предназначены, размеры экспозиции и четко определенную тематику такого музея. Назначение создаваемых мини-музеев — вовлечь детей в деятельность и общение, воздействовать на их эмоциональную сферу. Психологические исследования позволили увидеть, что у детей, занимающихся в музейно-образовательном пространстве определенным образом модифицируется мыслительная деятельность детей, дети более свободно оперируют образами.</a:t>
            </a:r>
          </a:p>
        </p:txBody>
      </p:sp>
      <p:pic>
        <p:nvPicPr>
          <p:cNvPr id="16386" name="Picture 2" descr="http://mdou63.smoladmin.ru/foto/2/1%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736304" cy="2052228"/>
          </a:xfrm>
          <a:prstGeom prst="rect">
            <a:avLst/>
          </a:prstGeom>
          <a:noFill/>
        </p:spPr>
      </p:pic>
      <p:pic>
        <p:nvPicPr>
          <p:cNvPr id="16388" name="Picture 4" descr="http://3.bp.blogspot.com/-OwY5QSLjWhg/Uvh7kJ1T5FI/AAAAAAAAAy8/yz-K1mEMU9o/s1600/SAM_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1128"/>
            <a:ext cx="2736304" cy="2052228"/>
          </a:xfrm>
          <a:prstGeom prst="rect">
            <a:avLst/>
          </a:prstGeom>
          <a:noFill/>
        </p:spPr>
      </p:pic>
      <p:pic>
        <p:nvPicPr>
          <p:cNvPr id="16390" name="Picture 6" descr="http://www.ryabinkador.edusite.ru/images/p65_sdc15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520280" cy="1886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476672"/>
            <a:ext cx="7698432" cy="5832648"/>
          </a:xfrm>
        </p:spPr>
        <p:txBody>
          <a:bodyPr/>
          <a:lstStyle/>
          <a:p>
            <a:pPr algn="just"/>
            <a:r>
              <a:rPr lang="ru-RU" sz="1800" dirty="0"/>
              <a:t>Задача дошкольного педагога заключается в том, чтобы научить ребёнка распознавать эти скрытые в предметах смыслы. Решившись на этот шаг, необходимо осознать и сформулировать </a:t>
            </a:r>
            <a:r>
              <a:rPr lang="ru-RU" sz="1800" b="1" dirty="0"/>
              <a:t>ближайшие задачи:</a:t>
            </a:r>
            <a:endParaRPr lang="ru-RU" sz="1800" dirty="0"/>
          </a:p>
          <a:p>
            <a:pPr algn="just"/>
            <a:r>
              <a:rPr lang="ru-RU" sz="1800" dirty="0"/>
              <a:t>* учить ребёнка видеть историко-культурный контекст окружающих вещей, т.е. оценивать его с точки зрения развития истории и культуры;</a:t>
            </a:r>
          </a:p>
          <a:p>
            <a:pPr algn="just"/>
            <a:r>
              <a:rPr lang="ru-RU" sz="1800" dirty="0"/>
              <a:t>* формировать понимание взаимосвязи исторических эпох и своей причастности к иному времени, другой культуре посредством общения с памятниками истории и культуры;</a:t>
            </a:r>
          </a:p>
          <a:p>
            <a:pPr algn="just"/>
            <a:r>
              <a:rPr lang="ru-RU" sz="1800" dirty="0"/>
              <a:t>* формировать способность к воссозданию образа соответствующей эпохи на основе общения с культурным наследием, т.е. к художественному восприятию действительности;</a:t>
            </a:r>
          </a:p>
          <a:p>
            <a:pPr algn="just"/>
            <a:r>
              <a:rPr lang="ru-RU" sz="1800" dirty="0"/>
              <a:t>* развивать способность к эстетическому созерцанию и сопереживанию;</a:t>
            </a:r>
          </a:p>
          <a:p>
            <a:pPr algn="just"/>
            <a:r>
              <a:rPr lang="ru-RU" sz="1800" dirty="0"/>
              <a:t>* вызывать уважение к другим культурам;</a:t>
            </a:r>
          </a:p>
          <a:p>
            <a:pPr algn="just"/>
            <a:r>
              <a:rPr lang="ru-RU" sz="1800" dirty="0"/>
              <a:t>*развивать способность и потребность самостоятельно осваивать окружающий мир путём изучения культурного наследия разных эпох и народов.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ladraz.ru/upload/blogs/9507_d4f014d8c612e666ff9a5b3d700a7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3170300" cy="237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Организация мини-музея в детском </a:t>
            </a:r>
            <a:r>
              <a:rPr lang="ru-RU" sz="3600" b="1" dirty="0" smtClean="0"/>
              <a:t>саду: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постановка </a:t>
            </a:r>
            <a:r>
              <a:rPr lang="ru-RU" sz="2000" b="1" dirty="0"/>
              <a:t>целей и задач </a:t>
            </a:r>
            <a:r>
              <a:rPr lang="ru-RU" sz="2000" b="1" dirty="0" smtClean="0"/>
              <a:t>перед</a:t>
            </a:r>
          </a:p>
          <a:p>
            <a:r>
              <a:rPr lang="ru-RU" sz="2000" b="1" dirty="0" smtClean="0"/>
              <a:t>выбор помещения</a:t>
            </a:r>
          </a:p>
          <a:p>
            <a:r>
              <a:rPr lang="ru-RU" sz="2000" b="1" dirty="0" smtClean="0"/>
              <a:t>сбор </a:t>
            </a:r>
            <a:r>
              <a:rPr lang="ru-RU" sz="2000" b="1" dirty="0"/>
              <a:t>экспонатов и регистрация их в </a:t>
            </a:r>
            <a:r>
              <a:rPr lang="ru-RU" sz="2000" b="1" dirty="0" smtClean="0"/>
              <a:t>каталоге</a:t>
            </a:r>
          </a:p>
          <a:p>
            <a:r>
              <a:rPr lang="ru-RU" sz="2000" b="1" dirty="0" smtClean="0"/>
              <a:t>оформление мини-музея</a:t>
            </a:r>
          </a:p>
          <a:p>
            <a:r>
              <a:rPr lang="ru-RU" sz="2000" b="1" dirty="0" smtClean="0"/>
              <a:t>разработка </a:t>
            </a:r>
            <a:r>
              <a:rPr lang="ru-RU" sz="2000" b="1" dirty="0"/>
              <a:t>тематики и содержания экскурсий и занятий для ознакомления детей с </a:t>
            </a:r>
            <a:r>
              <a:rPr lang="ru-RU" sz="2000" b="1" dirty="0" smtClean="0"/>
              <a:t>экспонатами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разработка </a:t>
            </a:r>
            <a:r>
              <a:rPr lang="ru-RU" sz="2000" b="1" dirty="0"/>
              <a:t>перспективно-тематического плана </a:t>
            </a:r>
            <a:r>
              <a:rPr lang="ru-RU" sz="2000" b="1" dirty="0" smtClean="0"/>
              <a:t>работы</a:t>
            </a:r>
          </a:p>
          <a:p>
            <a:r>
              <a:rPr lang="ru-RU" sz="2000" b="1" dirty="0" smtClean="0"/>
              <a:t>выбор экскурсоводов</a:t>
            </a:r>
          </a:p>
          <a:p>
            <a:r>
              <a:rPr lang="ru-RU" sz="2000" b="1" dirty="0" smtClean="0"/>
              <a:t>открытие </a:t>
            </a:r>
            <a:r>
              <a:rPr lang="ru-RU" sz="2000" b="1" dirty="0"/>
              <a:t>мини - музея с приглашением детей и их </a:t>
            </a:r>
            <a:r>
              <a:rPr lang="ru-RU" sz="2000" b="1" dirty="0" smtClean="0"/>
              <a:t>родителей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01018455</Template>
  <TotalTime>136</TotalTime>
  <Words>654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01018455</vt:lpstr>
      <vt:lpstr>Музейная педагогика в ДОУ</vt:lpstr>
      <vt:lpstr>Слайд 2</vt:lpstr>
      <vt:lpstr>Слайд 3</vt:lpstr>
      <vt:lpstr>Слайд 4</vt:lpstr>
      <vt:lpstr>Основной целью музейной педагогики является:</vt:lpstr>
      <vt:lpstr>Конечно, в условиях детского сада невозможно создать экспозиции, соответствующие требованиям музейного дела. Поэтому и называются эти экспозиции «мини-музеями». </vt:lpstr>
      <vt:lpstr>Слайд 7</vt:lpstr>
      <vt:lpstr>Слайд 8</vt:lpstr>
      <vt:lpstr>Организация мини-музея в детском саду:</vt:lpstr>
      <vt:lpstr>Слайд 10</vt:lpstr>
      <vt:lpstr>Оформление мини - музеев</vt:lpstr>
      <vt:lpstr>Слайд 12</vt:lpstr>
      <vt:lpstr> Схема описания экспонатов в каталоге  </vt:lpstr>
      <vt:lpstr>Экскурсионная работа в мини-музее</vt:lpstr>
      <vt:lpstr>Экскурсионная работа с детьми решает следующие основные задачи:</vt:lpstr>
      <vt:lpstr> </vt:lpstr>
      <vt:lpstr>В условиях систематической работы и методически правильной организации педагогического процесса не только возможно, но и необходимо начинать обучение музейному восприятию с раннего возраста. При этом неоценимо велика роль музея, его огромные возможности для приобщения к миру музейных ценностей.  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Музейная педагогика в детском саду</dc:title>
  <dc:creator>админ</dc:creator>
  <cp:lastModifiedBy>админ</cp:lastModifiedBy>
  <cp:revision>15</cp:revision>
  <dcterms:created xsi:type="dcterms:W3CDTF">2016-01-10T14:05:09Z</dcterms:created>
  <dcterms:modified xsi:type="dcterms:W3CDTF">2016-01-31T07:07:35Z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